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369" r:id="rId3"/>
    <p:sldId id="399" r:id="rId4"/>
    <p:sldId id="412" r:id="rId5"/>
    <p:sldId id="350" r:id="rId6"/>
    <p:sldId id="290" r:id="rId7"/>
    <p:sldId id="370" r:id="rId8"/>
    <p:sldId id="367" r:id="rId9"/>
    <p:sldId id="354" r:id="rId10"/>
    <p:sldId id="374" r:id="rId11"/>
    <p:sldId id="386" r:id="rId12"/>
    <p:sldId id="413" r:id="rId13"/>
    <p:sldId id="371" r:id="rId14"/>
    <p:sldId id="686" r:id="rId1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249" autoAdjust="0"/>
  </p:normalViewPr>
  <p:slideViewPr>
    <p:cSldViewPr>
      <p:cViewPr varScale="1">
        <p:scale>
          <a:sx n="123" d="100"/>
          <a:sy n="123" d="100"/>
        </p:scale>
        <p:origin x="117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1769" tIns="45885" rIns="91769" bIns="4588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332"/>
          </a:xfrm>
          <a:prstGeom prst="rect">
            <a:avLst/>
          </a:prstGeom>
        </p:spPr>
        <p:txBody>
          <a:bodyPr vert="horz" lIns="91769" tIns="45885" rIns="91769" bIns="45885" rtlCol="0"/>
          <a:lstStyle>
            <a:lvl1pPr algn="r">
              <a:defRPr sz="1200"/>
            </a:lvl1pPr>
          </a:lstStyle>
          <a:p>
            <a:fld id="{A7766425-E8F9-4EBC-8D3E-46D812D72869}" type="datetimeFigureOut">
              <a:rPr lang="ru-RU" smtClean="0"/>
              <a:pPr/>
              <a:t>24.12.2025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69" tIns="45885" rIns="91769" bIns="4588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769" tIns="45885" rIns="91769" bIns="45885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1769" tIns="45885" rIns="91769" bIns="4588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60" cy="496332"/>
          </a:xfrm>
          <a:prstGeom prst="rect">
            <a:avLst/>
          </a:prstGeom>
        </p:spPr>
        <p:txBody>
          <a:bodyPr vert="horz" lIns="91769" tIns="45885" rIns="91769" bIns="45885" rtlCol="0" anchor="b"/>
          <a:lstStyle>
            <a:lvl1pPr algn="r">
              <a:defRPr sz="1200"/>
            </a:lvl1pPr>
          </a:lstStyle>
          <a:p>
            <a:fld id="{EE1FF4A4-54EC-490B-9DFF-7211447B43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28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6463" y="749300"/>
            <a:ext cx="4984750" cy="37401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6463" y="749300"/>
            <a:ext cx="4984750" cy="37401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9430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6463" y="749300"/>
            <a:ext cx="4984750" cy="37401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6463" y="749300"/>
            <a:ext cx="4984750" cy="37401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078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6463" y="749300"/>
            <a:ext cx="4984750" cy="37401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609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69950" y="738188"/>
            <a:ext cx="4908550" cy="3683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6463" y="749300"/>
            <a:ext cx="4984750" cy="37401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6463" y="749300"/>
            <a:ext cx="4984750" cy="37401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69950" y="738188"/>
            <a:ext cx="4908550" cy="3683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69950" y="738188"/>
            <a:ext cx="4908550" cy="3683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6463" y="749300"/>
            <a:ext cx="4984750" cy="37401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6463" y="749300"/>
            <a:ext cx="4984750" cy="37401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588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B72-32AC-4E97-BA06-33ADCB3865B9}" type="datetime1">
              <a:rPr lang="ru-RU" smtClean="0"/>
              <a:pPr/>
              <a:t>24.12.2025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69750-DEA9-4D7D-B25D-F8CE753122C1}" type="datetime1">
              <a:rPr lang="ru-RU" smtClean="0"/>
              <a:pPr/>
              <a:t>24.12.2025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B643F-EFFC-438C-87D7-5BFFB126A78A}" type="datetime1">
              <a:rPr lang="ru-RU" smtClean="0"/>
              <a:pPr/>
              <a:t>24.12.2025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A20E-07BD-46F5-8F17-F2BC4080E220}" type="datetime1">
              <a:rPr lang="ru-RU" smtClean="0"/>
              <a:pPr/>
              <a:t>24.12.2025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87922-23C2-4805-89CE-C9ADEC4ABD35}" type="datetime1">
              <a:rPr lang="ru-RU" smtClean="0"/>
              <a:pPr/>
              <a:t>24.12.2025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404CC-FC14-4199-B2FC-D9708864E9E5}" type="datetime1">
              <a:rPr lang="ru-RU" smtClean="0"/>
              <a:pPr/>
              <a:t>24.12.2025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7F9B-D5C5-4A78-B228-1C2E31E6ACA4}" type="datetime1">
              <a:rPr lang="ru-RU" smtClean="0"/>
              <a:pPr/>
              <a:t>24.12.2025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C1F3-11CB-4E59-AFE5-8A0F1F7DC717}" type="datetime1">
              <a:rPr lang="ru-RU" smtClean="0"/>
              <a:pPr/>
              <a:t>24.12.2025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7840-62B2-416A-96FD-8815BD6D3BA0}" type="datetime1">
              <a:rPr lang="ru-RU" smtClean="0"/>
              <a:pPr/>
              <a:t>24.12.2025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5EB09-461C-4D68-9A7C-5B8CD6C8B2CD}" type="datetime1">
              <a:rPr lang="ru-RU" smtClean="0"/>
              <a:pPr/>
              <a:t>24.12.2025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D2A6E-4D90-4A76-8139-D6F979E774D1}" type="datetime1">
              <a:rPr lang="ru-RU" smtClean="0"/>
              <a:pPr/>
              <a:t>24.12.2025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CFAE-0BF2-42F5-8048-CAA17B3AF7DC}" type="datetime1">
              <a:rPr lang="ru-RU" smtClean="0"/>
              <a:pPr/>
              <a:t>24.12.2025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 flipV="1">
            <a:off x="187728" y="1459383"/>
            <a:ext cx="8516962" cy="2540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14471" y="4424412"/>
            <a:ext cx="8493133" cy="1270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61653F6-0B9A-460C-8B77-657E830438AF}"/>
              </a:ext>
            </a:extLst>
          </p:cNvPr>
          <p:cNvSpPr txBox="1"/>
          <p:nvPr/>
        </p:nvSpPr>
        <p:spPr>
          <a:xfrm>
            <a:off x="4139952" y="5229200"/>
            <a:ext cx="491652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Трушина Светлана Викторовна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начальник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Управления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Организации ОМС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ТФОМС Московской области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0F1A8B6-45B4-49E4-997E-4BC9E3F38FC5}"/>
              </a:ext>
            </a:extLst>
          </p:cNvPr>
          <p:cNvSpPr/>
          <p:nvPr/>
        </p:nvSpPr>
        <p:spPr>
          <a:xfrm>
            <a:off x="333656" y="1704264"/>
            <a:ext cx="87849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﻿ПОРЯДОК</a:t>
            </a:r>
          </a:p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ПРОВЕДЕНИЯ КОНТРОЛЯ ОБЪЕМОВ, СРОКОВ, КАЧЕСТВА И УСЛОВИЙ ПРЕДОСТАВЛЕНИЯ МЕДИЦИНСКОЙ ПОМОЩИ ПО ОБЯЗАТЕЛЬНОМУ МЕДИЦИНСКОМУ СТРАХОВАНИЮ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18398" y="1268732"/>
            <a:ext cx="8424936" cy="7168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 </a:t>
            </a:r>
            <a:r>
              <a:rPr lang="ru-RU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СБОР ИНФОРМАЦИИ </a:t>
            </a:r>
            <a:r>
              <a:rPr lang="ru-RU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35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распрос</a:t>
            </a:r>
            <a:r>
              <a:rPr lang="ru-RU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35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физикальное</a:t>
            </a:r>
            <a:r>
              <a:rPr lang="ru-RU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обследование, лабораторные и инструментальные исследования, консультации специалистов, консилиум)</a:t>
            </a:r>
          </a:p>
          <a:p>
            <a:pPr algn="ctr"/>
            <a:r>
              <a:rPr lang="ru-RU" sz="135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негативных следствий в сборе информации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06414" y="2244638"/>
            <a:ext cx="8424936" cy="7412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ru-RU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ДИАГНОЗ </a:t>
            </a:r>
            <a:r>
              <a:rPr lang="ru-RU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(формулировка, содержание, время постановки) основной, осложнение, сопутствующий</a:t>
            </a:r>
          </a:p>
          <a:p>
            <a:pPr algn="ctr"/>
            <a:r>
              <a:rPr lang="ru-RU" sz="135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негативных последствий ошибок в диагнозе</a:t>
            </a:r>
            <a:endParaRPr lang="ru-RU" sz="13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06414" y="3131187"/>
            <a:ext cx="8424936" cy="7560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ru-RU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﻿ ОКАЗАНИЕ  МЕДИЦИНСКОЙ  ПОМОЩИ  </a:t>
            </a:r>
            <a:r>
              <a:rPr lang="ru-RU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(в  том числе назначение лекарственных  препаратов и (или) медицинских изделий)</a:t>
            </a:r>
          </a:p>
          <a:p>
            <a:pPr algn="ctr"/>
            <a:r>
              <a:rPr lang="ru-RU" sz="135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негативных последствий ошибок в лечении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06414" y="4274163"/>
            <a:ext cx="8424936" cy="7412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r>
              <a:rPr lang="ru-RU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ПРЕЕМСТВЕННОСТЬ </a:t>
            </a:r>
            <a:r>
              <a:rPr lang="ru-RU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(обоснованность поступления, длительность лечения, перевод, содержание рекомендаций) </a:t>
            </a:r>
          </a:p>
          <a:p>
            <a:pPr algn="ctr"/>
            <a:r>
              <a:rPr lang="ru-RU" sz="135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негативных последствий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59532" y="5274456"/>
            <a:ext cx="8424936" cy="7318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ЗАКЛЮЧЕНИЕ. </a:t>
            </a:r>
            <a:r>
              <a:rPr lang="ru-RU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НАИБОЛЕЕ ЗНАЧИМЫЕ ОШИБКИ, ПОВЛИЯВШИЕ НА ИСХОД ЗАБОЛЕВАНИЯ.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FD7948-0A14-4BEE-8310-6C212BBB7E3B}"/>
              </a:ext>
            </a:extLst>
          </p:cNvPr>
          <p:cNvSpPr txBox="1"/>
          <p:nvPr/>
        </p:nvSpPr>
        <p:spPr>
          <a:xfrm>
            <a:off x="839708" y="273107"/>
            <a:ext cx="8424936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2500"/>
              </a:lnSpc>
              <a:defRPr sz="2000" b="1" cap="sm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100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экспертного заключения</a:t>
            </a:r>
          </a:p>
        </p:txBody>
      </p:sp>
      <p:sp>
        <p:nvSpPr>
          <p:cNvPr id="10" name="AutoShape 2" descr="Картинки по запросу врач эксперт картинки">
            <a:extLst>
              <a:ext uri="{FF2B5EF4-FFF2-40B4-BE49-F238E27FC236}">
                <a16:creationId xmlns:a16="http://schemas.microsoft.com/office/drawing/2014/main" id="{13021A19-4836-4B42-975A-AB07A19C66C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681" y="7489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" name="AutoShape 2" descr="https://ria56.ru/wp-content/uploads/2019/05/photo_2019-05-20_12-37-57.jpg">
            <a:extLst>
              <a:ext uri="{FF2B5EF4-FFF2-40B4-BE49-F238E27FC236}">
                <a16:creationId xmlns:a16="http://schemas.microsoft.com/office/drawing/2014/main" id="{7D2E4717-05D3-4EEF-AA8C-34353888B00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73981" y="863204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2BBECCC9-31CE-4965-A9EE-F410C9DCF6FB}"/>
              </a:ext>
            </a:extLst>
          </p:cNvPr>
          <p:cNvCxnSpPr/>
          <p:nvPr/>
        </p:nvCxnSpPr>
        <p:spPr>
          <a:xfrm>
            <a:off x="1683720" y="188640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5E921F73-0700-40CB-AFD0-28A9323F8156}"/>
              </a:ext>
            </a:extLst>
          </p:cNvPr>
          <p:cNvCxnSpPr>
            <a:cxnSpLocks/>
          </p:cNvCxnSpPr>
          <p:nvPr/>
        </p:nvCxnSpPr>
        <p:spPr>
          <a:xfrm flipV="1">
            <a:off x="1259681" y="740644"/>
            <a:ext cx="7752141" cy="3988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9714559"/>
      </p:ext>
    </p:extLst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800785"/>
              </p:ext>
            </p:extLst>
          </p:nvPr>
        </p:nvGraphicFramePr>
        <p:xfrm>
          <a:off x="361101" y="1721893"/>
          <a:ext cx="8478942" cy="46594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3001">
                  <a:extLst>
                    <a:ext uri="{9D8B030D-6E8A-4147-A177-3AD203B41FA5}">
                      <a16:colId xmlns:a16="http://schemas.microsoft.com/office/drawing/2014/main" val="1153798378"/>
                    </a:ext>
                  </a:extLst>
                </a:gridCol>
                <a:gridCol w="3108838">
                  <a:extLst>
                    <a:ext uri="{9D8B030D-6E8A-4147-A177-3AD203B41FA5}">
                      <a16:colId xmlns:a16="http://schemas.microsoft.com/office/drawing/2014/main" val="4162294895"/>
                    </a:ext>
                  </a:extLst>
                </a:gridCol>
                <a:gridCol w="4857103">
                  <a:extLst>
                    <a:ext uri="{9D8B030D-6E8A-4147-A177-3AD203B41FA5}">
                      <a16:colId xmlns:a16="http://schemas.microsoft.com/office/drawing/2014/main" val="377721567"/>
                    </a:ext>
                  </a:extLst>
                </a:gridCol>
              </a:tblGrid>
              <a:tr h="1020719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Порядок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применения санкций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Федеральный закон от 29.11.2010 </a:t>
                      </a:r>
                      <a:b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326-ФЗ «Об обязательном медицинском страховании в Российской Федерации»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статья 41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915879"/>
                  </a:ext>
                </a:extLst>
              </a:tr>
              <a:tr h="2204038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Перечень оснований для 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применения санкций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Приказ Минздрава России от 19.03.2021 </a:t>
                      </a:r>
                      <a:b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231н «Об утверждении Порядка проведения контроля объемов, сроков, качества и условий предоставления медицинской помощи по обязательному медицинскому страхованию застрахованным лицам, а также ее финансового обеспечения»</a:t>
                      </a:r>
                    </a:p>
                  </a:txBody>
                  <a:tcPr marL="68580" marR="68580" marT="34290" marB="3429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2713810"/>
                  </a:ext>
                </a:extLst>
              </a:tr>
              <a:tr h="1020719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Методика исчисления размеров неполной оплаты;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штрафов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Приказ Минздрава России от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.0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.20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b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496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 «Об утверждении Правил обязательного медицинского страхования»</a:t>
                      </a:r>
                    </a:p>
                  </a:txBody>
                  <a:tcPr marL="68580" marR="68580" marT="34290" marB="3429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476889"/>
                  </a:ext>
                </a:extLst>
              </a:tr>
              <a:tr h="413959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34290" marB="3429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Основания и размеры санкций</a:t>
                      </a:r>
                    </a:p>
                  </a:txBody>
                  <a:tcPr marL="68580" marR="68580" marT="34290" marB="3429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Тарифное соглашение</a:t>
                      </a:r>
                    </a:p>
                  </a:txBody>
                  <a:tcPr marL="68580" marR="68580"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2743799"/>
                  </a:ext>
                </a:extLst>
              </a:tr>
            </a:tbl>
          </a:graphicData>
        </a:graphic>
      </p:graphicFrame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D89400C5-99EC-46AC-A36C-16B3AEA68A1E}"/>
              </a:ext>
            </a:extLst>
          </p:cNvPr>
          <p:cNvCxnSpPr/>
          <p:nvPr/>
        </p:nvCxnSpPr>
        <p:spPr>
          <a:xfrm>
            <a:off x="1241426" y="141288"/>
            <a:ext cx="79025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8EDA9267-230B-4FCE-9517-C95521BCA892}"/>
              </a:ext>
            </a:extLst>
          </p:cNvPr>
          <p:cNvCxnSpPr/>
          <p:nvPr/>
        </p:nvCxnSpPr>
        <p:spPr>
          <a:xfrm>
            <a:off x="788585" y="1432566"/>
            <a:ext cx="7902575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802DC84-465A-400A-A1A3-9485FA2E1ED7}"/>
              </a:ext>
            </a:extLst>
          </p:cNvPr>
          <p:cNvSpPr txBox="1"/>
          <p:nvPr/>
        </p:nvSpPr>
        <p:spPr>
          <a:xfrm>
            <a:off x="1410861" y="260648"/>
            <a:ext cx="7648081" cy="105522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2500"/>
              </a:lnSpc>
              <a:defRPr sz="2000" b="1" cap="sm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z="2400" dirty="0"/>
              <a:t>Нормативные документы, регламентирующие Применение санкций по результатам контроля в сфере обязательного медицинского страхования</a:t>
            </a:r>
          </a:p>
        </p:txBody>
      </p:sp>
      <p:sp>
        <p:nvSpPr>
          <p:cNvPr id="9" name="AutoShape 2" descr="https://ria56.ru/wp-content/uploads/2019/05/photo_2019-05-20_12-37-57.jpg">
            <a:extLst>
              <a:ext uri="{FF2B5EF4-FFF2-40B4-BE49-F238E27FC236}">
                <a16:creationId xmlns:a16="http://schemas.microsoft.com/office/drawing/2014/main" id="{A3B44DBE-C117-4AE4-8FD7-31E7D897F7B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Картинки по запросу врач эксперт картинки">
            <a:extLst>
              <a:ext uri="{FF2B5EF4-FFF2-40B4-BE49-F238E27FC236}">
                <a16:creationId xmlns:a16="http://schemas.microsoft.com/office/drawing/2014/main" id="{463917F6-ACBC-484E-95A9-98D7BFAFBF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466391"/>
      </p:ext>
    </p:extLst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14813BC8-2EAC-4EDC-A487-71291EF30C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151884"/>
              </p:ext>
            </p:extLst>
          </p:nvPr>
        </p:nvGraphicFramePr>
        <p:xfrm>
          <a:off x="179512" y="332656"/>
          <a:ext cx="8856985" cy="6132285"/>
        </p:xfrm>
        <a:graphic>
          <a:graphicData uri="http://schemas.openxmlformats.org/drawingml/2006/table">
            <a:tbl>
              <a:tblPr/>
              <a:tblGrid>
                <a:gridCol w="792088">
                  <a:extLst>
                    <a:ext uri="{9D8B030D-6E8A-4147-A177-3AD203B41FA5}">
                      <a16:colId xmlns:a16="http://schemas.microsoft.com/office/drawing/2014/main" val="339850540"/>
                    </a:ext>
                  </a:extLst>
                </a:gridCol>
                <a:gridCol w="438387">
                  <a:extLst>
                    <a:ext uri="{9D8B030D-6E8A-4147-A177-3AD203B41FA5}">
                      <a16:colId xmlns:a16="http://schemas.microsoft.com/office/drawing/2014/main" val="393062921"/>
                    </a:ext>
                  </a:extLst>
                </a:gridCol>
                <a:gridCol w="4190926">
                  <a:extLst>
                    <a:ext uri="{9D8B030D-6E8A-4147-A177-3AD203B41FA5}">
                      <a16:colId xmlns:a16="http://schemas.microsoft.com/office/drawing/2014/main" val="2017075450"/>
                    </a:ext>
                  </a:extLst>
                </a:gridCol>
                <a:gridCol w="1717792">
                  <a:extLst>
                    <a:ext uri="{9D8B030D-6E8A-4147-A177-3AD203B41FA5}">
                      <a16:colId xmlns:a16="http://schemas.microsoft.com/office/drawing/2014/main" val="245695864"/>
                    </a:ext>
                  </a:extLst>
                </a:gridCol>
                <a:gridCol w="1717792">
                  <a:extLst>
                    <a:ext uri="{9D8B030D-6E8A-4147-A177-3AD203B41FA5}">
                      <a16:colId xmlns:a16="http://schemas.microsoft.com/office/drawing/2014/main" val="245890514"/>
                    </a:ext>
                  </a:extLst>
                </a:gridCol>
              </a:tblGrid>
              <a:tr h="128811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применение: с отчетного периода - </a:t>
                      </a:r>
                      <a:r>
                        <a:rPr lang="ru-RU" sz="5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январь 2024 года</a:t>
                      </a:r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2116127"/>
                  </a:ext>
                </a:extLst>
              </a:tr>
              <a:tr h="128811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ru-RU" sz="5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рассмотрены Комиссией по разработке Московской областной программы ОМС 31.01.2024 (протокол № 157 )</a:t>
                      </a: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4527044"/>
                  </a:ext>
                </a:extLst>
              </a:tr>
              <a:tr h="122677">
                <a:tc gridSpan="2">
                  <a:txBody>
                    <a:bodyPr/>
                    <a:lstStyle/>
                    <a:p>
                      <a:pPr algn="l" fontAlgn="ctr"/>
                      <a:endParaRPr lang="ru-RU" sz="5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5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5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4438767"/>
                  </a:ext>
                </a:extLst>
              </a:tr>
              <a:tr h="122677">
                <a:tc gridSpan="2">
                  <a:txBody>
                    <a:bodyPr/>
                    <a:lstStyle/>
                    <a:p>
                      <a:pPr algn="l" fontAlgn="ctr"/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14987"/>
                  </a:ext>
                </a:extLst>
              </a:tr>
              <a:tr h="122677">
                <a:tc gridSpan="2">
                  <a:txBody>
                    <a:bodyPr/>
                    <a:lstStyle/>
                    <a:p>
                      <a:pPr algn="l" fontAlgn="ctr"/>
                      <a:endParaRPr lang="ru-RU" sz="5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5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2387892"/>
                  </a:ext>
                </a:extLst>
              </a:tr>
              <a:tr h="180781">
                <a:tc gridSpan="2"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Приложение 14</a:t>
                      </a: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4161726"/>
                  </a:ext>
                </a:extLst>
              </a:tr>
              <a:tr h="180781">
                <a:tc gridSpan="2"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 Тарифному соглашению</a:t>
                      </a: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4737686"/>
                  </a:ext>
                </a:extLst>
              </a:tr>
              <a:tr h="532585">
                <a:tc gridSpan="2"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 реализации Московской областной программы ОМС</a:t>
                      </a: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7867389"/>
                  </a:ext>
                </a:extLst>
              </a:tr>
              <a:tr h="180781">
                <a:tc gridSpan="2"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4859424"/>
                  </a:ext>
                </a:extLst>
              </a:tr>
              <a:tr h="180781">
                <a:tc gridSpan="2"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113764"/>
                  </a:ext>
                </a:extLst>
              </a:tr>
              <a:tr h="532585">
                <a:tc gridSpan="5"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Перечень оснований для отказа в оплате медицинской помощи (уменьшения оплаты медицинской помощи), а также уплаты медицинской организацией штрафа, в том числе за неоказание, несвоевременное оказание, либо оказание медицинской помощи ненадлежащего качества</a:t>
                      </a:r>
                    </a:p>
                  </a:txBody>
                  <a:tcPr marL="4650" marR="4650" marT="465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168973"/>
                  </a:ext>
                </a:extLst>
              </a:tr>
              <a:tr h="180781">
                <a:tc>
                  <a:txBody>
                    <a:bodyPr/>
                    <a:lstStyle/>
                    <a:p>
                      <a:pPr algn="ctr" fontAlgn="ctr"/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2139957"/>
                  </a:ext>
                </a:extLst>
              </a:tr>
              <a:tr h="70848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п/п</a:t>
                      </a:r>
                    </a:p>
                  </a:txBody>
                  <a:tcPr marL="4650" marR="4650" marT="4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Перечень оснований для отказа в оплате медицинской помощи</a:t>
                      </a:r>
                    </a:p>
                  </a:txBody>
                  <a:tcPr marL="4650" marR="4650" marT="4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Перечень оснований для отказа в оплате медицинской помощи</a:t>
                      </a:r>
                    </a:p>
                  </a:txBody>
                  <a:tcPr marL="4650" marR="4650" marT="4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Санкции к медицинским организациям за нарушения, выявленные при проведении контроля объемов, сроков, качества и условий предоставления медицинской помощи</a:t>
                      </a:r>
                    </a:p>
                  </a:txBody>
                  <a:tcPr marL="4650" marR="4650" marT="4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467286"/>
                  </a:ext>
                </a:extLst>
              </a:tr>
              <a:tr h="5325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Сумма, не подлежащая оплате, уменьшения оплаты, возмещения</a:t>
                      </a:r>
                    </a:p>
                  </a:txBody>
                  <a:tcPr marL="4650" marR="4650" marT="4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Размер штрафа*</a:t>
                      </a:r>
                    </a:p>
                  </a:txBody>
                  <a:tcPr marL="4650" marR="4650" marT="4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2163988"/>
                  </a:ext>
                </a:extLst>
              </a:tr>
              <a:tr h="180781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1. Нарушения, выявляемые при проведении медико-экономического контроля</a:t>
                      </a:r>
                    </a:p>
                  </a:txBody>
                  <a:tcPr marL="4650" marR="4650" marT="4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59779"/>
                  </a:ext>
                </a:extLst>
              </a:tr>
              <a:tr h="21157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3.8.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Госпитализация застрахованного лица без медицинских показаний (необоснованная госпитализация), медицинская помощь которому могла быть предоставлена в установленном объеме амбулаторно, в дневном стационаре, отсутствие пациента в медицинской организации на дату проверки.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Госпитализация застрахованного лица без медицинских показаний (необоснованная госпитализация), медицинская помощь которому могла быть предоставлена в установленном объеме амбулаторно, в дневном стационаре, отсутствие пациента в медицинской организации на дату проверки.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 размера тарифа на оплату медицинской помощи, действующего на дату оказания медицинской помощи.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30% размера 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подушевого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норматива финансирования, соответствующего условиям оказания медицинской помощи,  на дату проведения контроля объемов, сроков, качества и условий предоставления медицинской помощи в соответствии с порядком организации и проведения контроля.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3417370"/>
                  </a:ext>
                </a:extLst>
              </a:tr>
            </a:tbl>
          </a:graphicData>
        </a:graphic>
      </p:graphicFrame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6AA19772-2E39-4521-9F28-FE4B49BF81E3}"/>
              </a:ext>
            </a:extLst>
          </p:cNvPr>
          <p:cNvCxnSpPr/>
          <p:nvPr/>
        </p:nvCxnSpPr>
        <p:spPr>
          <a:xfrm>
            <a:off x="1416171" y="188640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84EC1AE-9EE6-47FE-AD75-E842B5EE35D7}"/>
              </a:ext>
            </a:extLst>
          </p:cNvPr>
          <p:cNvSpPr/>
          <p:nvPr/>
        </p:nvSpPr>
        <p:spPr>
          <a:xfrm>
            <a:off x="3059832" y="302749"/>
            <a:ext cx="5895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финансовых санкций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F890A567-ACDA-4C61-A802-EB8E208220CF}"/>
              </a:ext>
            </a:extLst>
          </p:cNvPr>
          <p:cNvCxnSpPr>
            <a:cxnSpLocks/>
          </p:cNvCxnSpPr>
          <p:nvPr/>
        </p:nvCxnSpPr>
        <p:spPr>
          <a:xfrm>
            <a:off x="1416171" y="764704"/>
            <a:ext cx="7272808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2632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643362"/>
              </p:ext>
            </p:extLst>
          </p:nvPr>
        </p:nvGraphicFramePr>
        <p:xfrm>
          <a:off x="355970" y="2564904"/>
          <a:ext cx="8548286" cy="41044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61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82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387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Сроки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рабочих дней</a:t>
                      </a:r>
                      <a:r>
                        <a:rPr lang="ru-RU" sz="12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 дня получения экспертного заключения страховой медицинской организации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387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Форма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Приложение № 8 к Приказу ФФОМС от 19.09.2022 № 120н</a:t>
                      </a:r>
                    </a:p>
                    <a:p>
                      <a:pPr algn="just"/>
                      <a:endParaRPr lang="ru-RU" sz="1200" b="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387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Прилагаемые материалы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Обоснование претензии,</a:t>
                      </a:r>
                      <a:r>
                        <a:rPr lang="ru-RU" sz="12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перечень вопросов, материалы внутреннего контроля и безопасности медицинской деятельности по оспариваемому случаю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656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Порядок рассмотрения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течение 30 рабочих дней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территориальный фонд рассматривает поступившие документы и организует  экспертизу качества медицинской помощи,</a:t>
                      </a:r>
                      <a:r>
                        <a:rPr lang="ru-RU" sz="12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включая получение медицинской документации, экспертных заключений страховой медицинской организации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192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Решение территориального фонда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3878">
                <a:tc vMerge="1"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Изменение</a:t>
                      </a:r>
                      <a:r>
                        <a:rPr lang="ru-RU" sz="12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финансирования с учетом решения территориального фонда в период окончательного расчета (не позднее 30 рабочих дней)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119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Обжалование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судебном</a:t>
                      </a:r>
                      <a:r>
                        <a:rPr lang="ru-RU" sz="12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порядке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40633" y="1302747"/>
            <a:ext cx="8563623" cy="11310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1350" dirty="0">
                <a:latin typeface="Arial" panose="020B0604020202020204" pitchFamily="34" charset="0"/>
                <a:cs typeface="Arial" panose="020B0604020202020204" pitchFamily="34" charset="0"/>
              </a:rPr>
              <a:t>Осуществляется в соответствии </a:t>
            </a:r>
            <a:r>
              <a:rPr lang="ru-RU" sz="1350" b="1" dirty="0">
                <a:latin typeface="Arial" panose="020B0604020202020204" pitchFamily="34" charset="0"/>
                <a:cs typeface="Arial" panose="020B0604020202020204" pitchFamily="34" charset="0"/>
              </a:rPr>
              <a:t>со статьей 42 Федерального закона от 29.11.2010 </a:t>
            </a:r>
            <a:br>
              <a:rPr lang="ru-RU" sz="135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350" b="1" dirty="0">
                <a:latin typeface="Arial" panose="020B0604020202020204" pitchFamily="34" charset="0"/>
                <a:cs typeface="Arial" panose="020B0604020202020204" pitchFamily="34" charset="0"/>
              </a:rPr>
              <a:t>№ 326-ФЗ</a:t>
            </a:r>
            <a:r>
              <a:rPr lang="ru-RU" sz="1350" dirty="0">
                <a:latin typeface="Arial" panose="020B0604020202020204" pitchFamily="34" charset="0"/>
                <a:cs typeface="Arial" panose="020B0604020202020204" pitchFamily="34" charset="0"/>
              </a:rPr>
              <a:t> «Об обязательном медицинском страховании в Российской Федерации» и </a:t>
            </a:r>
            <a:r>
              <a:rPr lang="ru-RU" sz="1350" b="1" dirty="0">
                <a:latin typeface="Arial" panose="020B0604020202020204" pitchFamily="34" charset="0"/>
                <a:cs typeface="Arial" panose="020B0604020202020204" pitchFamily="34" charset="0"/>
              </a:rPr>
              <a:t>разделом </a:t>
            </a:r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ru-RU" sz="1350" b="1" dirty="0">
                <a:latin typeface="Arial" panose="020B0604020202020204" pitchFamily="34" charset="0"/>
                <a:cs typeface="Arial" panose="020B0604020202020204" pitchFamily="34" charset="0"/>
              </a:rPr>
              <a:t> приказа Минздрава России от 19.03.2021 № 231н </a:t>
            </a:r>
            <a:r>
              <a:rPr lang="ru-RU" sz="1350" dirty="0">
                <a:latin typeface="Arial" panose="020B0604020202020204" pitchFamily="34" charset="0"/>
                <a:cs typeface="Arial" panose="020B0604020202020204" pitchFamily="34" charset="0"/>
              </a:rPr>
              <a:t>«Об утверждении Порядка проведения контроля объемов, сроков, качества и условий предоставления медицинской помощи по обязательному медицинскому страхованию застрахованным лицам, а также ее финансового обеспечения»</a:t>
            </a:r>
          </a:p>
        </p:txBody>
      </p:sp>
      <p:sp>
        <p:nvSpPr>
          <p:cNvPr id="9" name="Номер слайда 1">
            <a:extLst>
              <a:ext uri="{FF2B5EF4-FFF2-40B4-BE49-F238E27FC236}">
                <a16:creationId xmlns:a16="http://schemas.microsoft.com/office/drawing/2014/main" id="{CB8BB2E1-FE4A-4DD2-B8A9-ABAAD792752F}"/>
              </a:ext>
            </a:extLst>
          </p:cNvPr>
          <p:cNvSpPr txBox="1">
            <a:spLocks/>
          </p:cNvSpPr>
          <p:nvPr/>
        </p:nvSpPr>
        <p:spPr>
          <a:xfrm>
            <a:off x="7553627" y="5720206"/>
            <a:ext cx="16002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z="900">
                <a:latin typeface="Arial" panose="020B0604020202020204" pitchFamily="34" charset="0"/>
                <a:cs typeface="Arial" panose="020B0604020202020204" pitchFamily="34" charset="0"/>
              </a:rPr>
              <a:pPr/>
              <a:t>13</a:t>
            </a:fld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A8908B28-D75E-44E2-A61E-3624E7A305AB}"/>
              </a:ext>
            </a:extLst>
          </p:cNvPr>
          <p:cNvCxnSpPr/>
          <p:nvPr/>
        </p:nvCxnSpPr>
        <p:spPr>
          <a:xfrm>
            <a:off x="1439999" y="260648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92AC0D1-AEDC-40FA-B0B6-FB91537FE8E3}"/>
              </a:ext>
            </a:extLst>
          </p:cNvPr>
          <p:cNvSpPr/>
          <p:nvPr/>
        </p:nvSpPr>
        <p:spPr>
          <a:xfrm>
            <a:off x="1198340" y="312674"/>
            <a:ext cx="78000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Обжалование медицинской организацией заключения страховой медицинской организации по результатам контроля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0C99705C-ED9B-420E-A213-EC24D169E5C4}"/>
              </a:ext>
            </a:extLst>
          </p:cNvPr>
          <p:cNvCxnSpPr/>
          <p:nvPr/>
        </p:nvCxnSpPr>
        <p:spPr>
          <a:xfrm>
            <a:off x="266813" y="1052736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950912"/>
      </p:ext>
    </p:extLst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1">
            <a:extLst>
              <a:ext uri="{FF2B5EF4-FFF2-40B4-BE49-F238E27FC236}">
                <a16:creationId xmlns:a16="http://schemas.microsoft.com/office/drawing/2014/main" id="{CB8BB2E1-FE4A-4DD2-B8A9-ABAAD792752F}"/>
              </a:ext>
            </a:extLst>
          </p:cNvPr>
          <p:cNvSpPr txBox="1">
            <a:spLocks/>
          </p:cNvSpPr>
          <p:nvPr/>
        </p:nvSpPr>
        <p:spPr>
          <a:xfrm>
            <a:off x="7553627" y="5720206"/>
            <a:ext cx="16002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z="900">
                <a:latin typeface="Arial" panose="020B0604020202020204" pitchFamily="34" charset="0"/>
                <a:cs typeface="Arial" panose="020B0604020202020204" pitchFamily="34" charset="0"/>
              </a:rPr>
              <a:pPr/>
              <a:t>14</a:t>
            </a:fld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A8908B28-D75E-44E2-A61E-3624E7A305AB}"/>
              </a:ext>
            </a:extLst>
          </p:cNvPr>
          <p:cNvCxnSpPr/>
          <p:nvPr/>
        </p:nvCxnSpPr>
        <p:spPr>
          <a:xfrm>
            <a:off x="1403648" y="116632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92AC0D1-AEDC-40FA-B0B6-FB91537FE8E3}"/>
              </a:ext>
            </a:extLst>
          </p:cNvPr>
          <p:cNvSpPr/>
          <p:nvPr/>
        </p:nvSpPr>
        <p:spPr>
          <a:xfrm>
            <a:off x="467544" y="212552"/>
            <a:ext cx="78000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составить претензию на заключение СМО/ТФОМС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МТР)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0C99705C-ED9B-420E-A213-EC24D169E5C4}"/>
              </a:ext>
            </a:extLst>
          </p:cNvPr>
          <p:cNvCxnSpPr/>
          <p:nvPr/>
        </p:nvCxnSpPr>
        <p:spPr>
          <a:xfrm>
            <a:off x="383546" y="669198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79F869D-1F08-478C-B733-A086108D11AD}"/>
              </a:ext>
            </a:extLst>
          </p:cNvPr>
          <p:cNvSpPr/>
          <p:nvPr/>
        </p:nvSpPr>
        <p:spPr>
          <a:xfrm>
            <a:off x="179512" y="734573"/>
            <a:ext cx="8856984" cy="6006794"/>
          </a:xfrm>
          <a:prstGeom prst="rect">
            <a:avLst/>
          </a:prstGeom>
        </p:spPr>
        <p:txBody>
          <a:bodyPr/>
          <a:lstStyle/>
          <a:p>
            <a:pPr lvl="0" algn="just">
              <a:buChar char="•"/>
            </a:pPr>
            <a:r>
              <a:rPr lang="ru-RU" sz="2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Совместно с коллегами- специалистами, которые оказывали медицинскую помощь пациенту, рассмотрите и проанализируйте нарушения, представленные в заключении СМО</a:t>
            </a:r>
          </a:p>
          <a:p>
            <a:pPr lvl="0" algn="just">
              <a:buChar char="•"/>
            </a:pPr>
            <a:r>
              <a:rPr lang="ru-RU" sz="2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Проверьте актуальность клинических рекомендаций, стандартов и протоколов на которые ссылается эксперт на </a:t>
            </a:r>
            <a:r>
              <a:rPr lang="en-US" sz="2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CR.MINZDRAV.GOV.RU</a:t>
            </a:r>
            <a:endParaRPr lang="ru-RU" sz="2200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har char="•"/>
            </a:pPr>
            <a:r>
              <a:rPr lang="en-US" sz="2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несогласии с решением СМО необходимо подготовить протокол разногласий, подробно изложить и аргументировать свою позицию.</a:t>
            </a:r>
          </a:p>
          <a:p>
            <a:pPr lvl="0" algn="just">
              <a:buChar char="•"/>
            </a:pPr>
            <a:r>
              <a:rPr lang="ru-RU" sz="2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Направьте протокол разногласий в СМО в течении 10 рабочих дней с момента получения заключений.</a:t>
            </a:r>
          </a:p>
          <a:p>
            <a:pPr lvl="0" algn="just">
              <a:buChar char="•"/>
            </a:pPr>
            <a:r>
              <a:rPr lang="ru-RU" sz="2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5.В течении 10 рабочих дней от СМО должно прийти заключение на протокол разногласий.</a:t>
            </a:r>
          </a:p>
          <a:p>
            <a:pPr lvl="0" algn="just">
              <a:buChar char="•"/>
            </a:pPr>
            <a:r>
              <a:rPr lang="ru-RU" sz="2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6.При несогласии с результатами медицинская организация имеет право обжаловать заключение СМО в течении 15 рабочих дней со дня получения заключения СМО путем направления в ТФОМС письменной претензии.</a:t>
            </a:r>
          </a:p>
          <a:p>
            <a:pPr lvl="0" algn="just">
              <a:buChar char="•"/>
            </a:pPr>
            <a:r>
              <a:rPr lang="ru-RU" sz="2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несогласии с решением ТФОМС необходимо обратиться в суд </a:t>
            </a:r>
          </a:p>
        </p:txBody>
      </p:sp>
    </p:spTree>
    <p:extLst>
      <p:ext uri="{BB962C8B-B14F-4D97-AF65-F5344CB8AC3E}">
        <p14:creationId xmlns:p14="http://schemas.microsoft.com/office/powerpoint/2010/main" val="3812636276"/>
      </p:ext>
    </p:extLst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31382" y="1086248"/>
            <a:ext cx="8802978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1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от 29.11.2010 № 326-ФЗ «об обязательном медицинском страховании в российской федерации» </a:t>
            </a:r>
            <a:r>
              <a:rPr lang="ru-RU" sz="1100" b="1" u="sng" cap="all" dirty="0">
                <a:solidFill>
                  <a:srgbClr val="4F81B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Статья 40 </a:t>
            </a:r>
            <a:r>
              <a:rPr lang="ru-RU" sz="11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«Организация контроля объемов, сроков, качества и условий предоставления медицинской помощи»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-23125" y="1969499"/>
            <a:ext cx="9073008" cy="1154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Контроль объемов, сроков, качества и условий предоставления медицинской помощи медицинскими организациями в объеме и на условиях, которые установлены территориальной программой обязательного медицинского страхования и договором на оказание и оплату медицинской помощи по обязательному медицинскому страхованию, проводится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соответствии с порядком организации и проведения контроля объемов, сроков, качества и условий предоставления медицинской помощи</a:t>
            </a:r>
          </a:p>
        </p:txBody>
      </p:sp>
      <p:sp>
        <p:nvSpPr>
          <p:cNvPr id="18" name="Номер слайда 1">
            <a:extLst>
              <a:ext uri="{FF2B5EF4-FFF2-40B4-BE49-F238E27FC236}">
                <a16:creationId xmlns:a16="http://schemas.microsoft.com/office/drawing/2014/main" id="{7EFACA05-0887-4B9E-99C8-E580FC485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523095" y="5726907"/>
            <a:ext cx="1620905" cy="273844"/>
          </a:xfrm>
        </p:spPr>
        <p:txBody>
          <a:bodyPr/>
          <a:lstStyle/>
          <a:p>
            <a:fld id="{B19B0651-EE4F-4900-A07F-96A6BFA9D0F0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412E495A-E909-4564-9394-E2C3E4F1096B}"/>
              </a:ext>
            </a:extLst>
          </p:cNvPr>
          <p:cNvCxnSpPr/>
          <p:nvPr/>
        </p:nvCxnSpPr>
        <p:spPr>
          <a:xfrm>
            <a:off x="1439999" y="260648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F02815C-2D5D-4D02-B6F8-4A5CBE0345EF}"/>
              </a:ext>
            </a:extLst>
          </p:cNvPr>
          <p:cNvSpPr/>
          <p:nvPr/>
        </p:nvSpPr>
        <p:spPr>
          <a:xfrm>
            <a:off x="650867" y="271972"/>
            <a:ext cx="84931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Нормативная база для проведения контрольно-экспертных мероприятий СМО и ТФОМС</a:t>
            </a: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62A3242C-5482-4572-B062-86449C1B8390}"/>
              </a:ext>
            </a:extLst>
          </p:cNvPr>
          <p:cNvCxnSpPr/>
          <p:nvPr/>
        </p:nvCxnSpPr>
        <p:spPr>
          <a:xfrm>
            <a:off x="266813" y="1052736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Стрелка: вниз 1">
            <a:extLst>
              <a:ext uri="{FF2B5EF4-FFF2-40B4-BE49-F238E27FC236}">
                <a16:creationId xmlns:a16="http://schemas.microsoft.com/office/drawing/2014/main" id="{EF51EA0F-1298-4422-9A3C-5448C1E40A0F}"/>
              </a:ext>
            </a:extLst>
          </p:cNvPr>
          <p:cNvSpPr/>
          <p:nvPr/>
        </p:nvSpPr>
        <p:spPr>
          <a:xfrm>
            <a:off x="4042170" y="1638694"/>
            <a:ext cx="792088" cy="3828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8EAA6FC-4800-4F4C-888E-C64AA055D02A}"/>
              </a:ext>
            </a:extLst>
          </p:cNvPr>
          <p:cNvSpPr/>
          <p:nvPr/>
        </p:nvSpPr>
        <p:spPr>
          <a:xfrm>
            <a:off x="12879" y="3435713"/>
            <a:ext cx="900100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Приказ Минздрава России от 19.03.2021 № 231н</a:t>
            </a:r>
          </a:p>
          <a:p>
            <a:pPr algn="just"/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«Об утверждении Порядка проведения контроля объемов, сроков, качества и условий предоставления медицинской помощи по обязательному медицинскому страхованию застрахованным лицам, а также ее финансового обеспечения» (Зарегистрировано в Минюсте России 13.05.2021 № 63410)</a:t>
            </a:r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A14DD599-B9CC-4198-A510-A65EF9E4B51A}"/>
              </a:ext>
            </a:extLst>
          </p:cNvPr>
          <p:cNvSpPr/>
          <p:nvPr/>
        </p:nvSpPr>
        <p:spPr>
          <a:xfrm>
            <a:off x="4027056" y="3028547"/>
            <a:ext cx="792088" cy="3828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24EFF5F6-4275-4D8D-8A58-05C1F5CBCA5B}"/>
              </a:ext>
            </a:extLst>
          </p:cNvPr>
          <p:cNvSpPr/>
          <p:nvPr/>
        </p:nvSpPr>
        <p:spPr>
          <a:xfrm>
            <a:off x="37107" y="5206245"/>
            <a:ext cx="9001000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Приказ Минздрава России от 1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.0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.20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 № 203н</a:t>
            </a:r>
          </a:p>
          <a:p>
            <a:pPr algn="just"/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«Об утверждении критериев оценки качества медицинской помощи (Зарегистрировано в Минюсте России 17.05.2017 № 46740)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8E9432F7-65D3-4F7B-8AFD-C21DFE5599F1}"/>
              </a:ext>
            </a:extLst>
          </p:cNvPr>
          <p:cNvSpPr/>
          <p:nvPr/>
        </p:nvSpPr>
        <p:spPr>
          <a:xfrm>
            <a:off x="37943" y="4438806"/>
            <a:ext cx="8987878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МЗ РФ от 2</a:t>
            </a:r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.0</a:t>
            </a:r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.20</a:t>
            </a:r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№ </a:t>
            </a:r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496</a:t>
            </a: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 </a:t>
            </a:r>
          </a:p>
          <a:p>
            <a:pPr algn="ctr"/>
            <a:r>
              <a:rPr lang="ru-RU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«Об утверждении правил обязательного медицинского страхования»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17DD2504-2A8D-4998-AF42-99FDF86733DA}"/>
              </a:ext>
            </a:extLst>
          </p:cNvPr>
          <p:cNvSpPr/>
          <p:nvPr/>
        </p:nvSpPr>
        <p:spPr>
          <a:xfrm>
            <a:off x="71500" y="6049481"/>
            <a:ext cx="9001000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Клинические рекомендации, размещенные на сайте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CR.MINZDRAV.GOV.RU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69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278523" y="1955297"/>
            <a:ext cx="8586954" cy="7031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7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ru-RU" sz="1275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бесплатного оказания застрахованному лицу медицинской помощи </a:t>
            </a:r>
            <a:r>
              <a:rPr lang="ru-RU" sz="127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объеме и на условиях, которые установлены программами обязательного медицинского страхования, договором по обязательному медицинскому страхованию и договором в рамках базовой программы;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2DEB382-1F4E-4708-AAD4-37E07825C97B}"/>
              </a:ext>
            </a:extLst>
          </p:cNvPr>
          <p:cNvSpPr/>
          <p:nvPr/>
        </p:nvSpPr>
        <p:spPr>
          <a:xfrm>
            <a:off x="278523" y="3087780"/>
            <a:ext cx="8586954" cy="4847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275" dirty="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ru-RU" sz="1275" b="1" dirty="0">
                <a:latin typeface="Arial" panose="020B0604020202020204" pitchFamily="34" charset="0"/>
                <a:cs typeface="Arial" panose="020B0604020202020204" pitchFamily="34" charset="0"/>
              </a:rPr>
              <a:t>защита прав застрахованного лица на бесплатное оказание медицинской помощи </a:t>
            </a:r>
            <a:r>
              <a:rPr lang="ru-RU" sz="1275" dirty="0">
                <a:latin typeface="Arial" panose="020B0604020202020204" pitchFamily="34" charset="0"/>
                <a:cs typeface="Arial" panose="020B0604020202020204" pitchFamily="34" charset="0"/>
              </a:rPr>
              <a:t>при наступлении страхового случая в рамках программ обязательного медицинского страхования в медицинских организациях;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95DD756-7E9B-4B05-821D-1DD875AE66A8}"/>
              </a:ext>
            </a:extLst>
          </p:cNvPr>
          <p:cNvSpPr/>
          <p:nvPr/>
        </p:nvSpPr>
        <p:spPr>
          <a:xfrm>
            <a:off x="278523" y="3963354"/>
            <a:ext cx="8586954" cy="25626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7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ru-RU" sz="1275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предупреждение нарушений при оказании медицинской помощи</a:t>
            </a:r>
            <a:r>
              <a:rPr lang="ru-RU" sz="127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являющихся результатом:</a:t>
            </a:r>
          </a:p>
          <a:p>
            <a:pPr algn="just"/>
            <a:r>
              <a:rPr lang="ru-RU" sz="127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несоответствия оказанной медицинской помощи по видам, формам, объемам, срокам, качеству и условиям состоянию здоровья застрахованного лица при наступлении страхового случая с учетом степени поражения органов и (или) систем организма либо нарушений их функций, обусловленные заболеванием или состоянием либо их осложнением;</a:t>
            </a:r>
          </a:p>
          <a:p>
            <a:pPr algn="just"/>
            <a:r>
              <a:rPr lang="ru-RU" sz="127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невыполнения, несвоевременного или ненадлежащего выполнения необходимых застрахованному лицу профилактических, диагностических и (или) лечебных мероприятий, оперативных вмешательств в соответствии с порядками оказания медицинской помощи, на основе клинических рекомендаций, с учетом стандартов медицинской помощи;</a:t>
            </a:r>
          </a:p>
          <a:p>
            <a:pPr algn="just"/>
            <a:r>
              <a:rPr lang="ru-RU" sz="127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несоблюдения сроков ожидания медицинской помощи, включая сроки ожидания оказания медицинской помощи в стационарных условиях, проведения отдельных диагностических обследований и консультаций врачей-специалистов, в том числе в медицинских организациях, оказывающих медицинскую помощь в амбулаторных условиях;</a:t>
            </a: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8035C136-DF62-45B1-8A70-C17B69F966F7}"/>
              </a:ext>
            </a:extLst>
          </p:cNvPr>
          <p:cNvCxnSpPr/>
          <p:nvPr/>
        </p:nvCxnSpPr>
        <p:spPr>
          <a:xfrm>
            <a:off x="1421323" y="155436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00D0ED2-2778-4AC7-B480-258DE2586E66}"/>
              </a:ext>
            </a:extLst>
          </p:cNvPr>
          <p:cNvSpPr/>
          <p:nvPr/>
        </p:nvSpPr>
        <p:spPr>
          <a:xfrm>
            <a:off x="-36511" y="166760"/>
            <a:ext cx="91618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контроля объёмов, сроков, качества и условий предоставления медицинской помощи по обязательному медицинскому страхованию застрахованным лицам, а также ее финансового обеспечения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DEF4D01-B598-49E9-ADB9-B91ADF12ED3C}"/>
              </a:ext>
            </a:extLst>
          </p:cNvPr>
          <p:cNvCxnSpPr>
            <a:cxnSpLocks/>
          </p:cNvCxnSpPr>
          <p:nvPr/>
        </p:nvCxnSpPr>
        <p:spPr>
          <a:xfrm>
            <a:off x="179512" y="1613310"/>
            <a:ext cx="868596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03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132383" y="179931"/>
            <a:ext cx="791473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cap="all" dirty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Статья 40. 326-ФЗ «Организация контроля объемов, сроков, качества и условий»</a:t>
            </a:r>
            <a:endParaRPr lang="ru-RU" sz="3200" b="1" cap="all" dirty="0">
              <a:solidFill>
                <a:srgbClr val="4F81BD">
                  <a:lumMod val="75000"/>
                </a:srgbClr>
              </a:solidFill>
              <a:cs typeface="Arial" pitchFamily="34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1260000" y="129600"/>
            <a:ext cx="763200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1895476" y="1104795"/>
            <a:ext cx="2859106" cy="92869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ТФОМС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межтерриториальной помощи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033782" y="1097657"/>
            <a:ext cx="2928958" cy="94296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>
              <a:solidFill>
                <a:schemeClr val="tx1"/>
              </a:solidFill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СМО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оказании медицинской помощи жителям Московской области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18" name="Выгнутая влево стрелка 17"/>
          <p:cNvSpPr/>
          <p:nvPr/>
        </p:nvSpPr>
        <p:spPr>
          <a:xfrm>
            <a:off x="1452596" y="2387592"/>
            <a:ext cx="731838" cy="1216025"/>
          </a:xfrm>
          <a:prstGeom prst="curvedRightArrow">
            <a:avLst/>
          </a:prstGeom>
          <a:solidFill>
            <a:schemeClr val="tx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9" name="Выгнутая вправо стрелка 18"/>
          <p:cNvSpPr/>
          <p:nvPr/>
        </p:nvSpPr>
        <p:spPr>
          <a:xfrm>
            <a:off x="7597615" y="2389487"/>
            <a:ext cx="730250" cy="1216025"/>
          </a:xfrm>
          <a:prstGeom prst="curvedLeftArrow">
            <a:avLst/>
          </a:prstGeom>
          <a:solidFill>
            <a:schemeClr val="tx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>
              <a:solidFill>
                <a:schemeClr val="tx1"/>
              </a:solidFill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190277" y="3614414"/>
            <a:ext cx="2016125" cy="17851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МЭК – медико-экономического контроля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Технический контроль реестра счетов в автоматическом режиме. (100% случаев)</a:t>
            </a: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2368510" y="3607785"/>
            <a:ext cx="3085678" cy="21454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2060"/>
            </a:solidFill>
            <a:miter lim="800000"/>
            <a:headEnd/>
            <a:tailEnd/>
          </a:ln>
        </p:spPr>
        <p:txBody>
          <a:bodyPr lIns="72000" tIns="0" rIns="0" bIns="0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sz="1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МЭЭ – медико-экономической экспертизы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Установление соответствия фактических сроков оказания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медицинской помощи, объема предъявленных к оплате услуг записям в первичной медицинской документации и учетно-отчетной документации медицинской организации</a:t>
            </a: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5796136" y="3605093"/>
            <a:ext cx="2968530" cy="233910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2060"/>
            </a:solidFill>
            <a:miter lim="800000"/>
            <a:headEnd/>
            <a:tailEnd/>
          </a:ln>
        </p:spPr>
        <p:txBody>
          <a:bodyPr wrap="square" lIns="72000" tIns="0" rIns="0" bIns="0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sz="1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ЭКМП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– экспертизы качества медицинской помощи</a:t>
            </a:r>
          </a:p>
          <a:p>
            <a:pPr algn="ctr">
              <a:spcBef>
                <a:spcPct val="0"/>
              </a:spcBef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Выявление нарушений при оказании медицинской помощи, в том числе оценка своевременности ее оказания, правильности выбора методов профилактики, диагностики, лечения и медицинской реабилитации, степени достижения запланированного результата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226706" y="2389317"/>
            <a:ext cx="5317926" cy="2857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Путём проведения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5801" y="6217320"/>
            <a:ext cx="9011313" cy="27606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 плановая      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тематическая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                         внеплановая (целевая)   </a:t>
            </a:r>
            <a:r>
              <a:rPr lang="ru-RU" sz="1800" b="1" dirty="0">
                <a:solidFill>
                  <a:srgbClr val="C00000"/>
                </a:solidFill>
                <a:latin typeface="Arial Black" pitchFamily="34" charset="0"/>
              </a:rPr>
              <a:t>  </a:t>
            </a:r>
            <a:r>
              <a:rPr lang="ru-RU" sz="1800" dirty="0">
                <a:solidFill>
                  <a:srgbClr val="C00000"/>
                </a:solidFill>
              </a:rPr>
              <a:t>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532547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86535" y="1187658"/>
            <a:ext cx="8370930" cy="9419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Медико-экономическая экспертиза </a:t>
            </a:r>
            <a:r>
              <a:rPr lang="ru-RU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установление соответствия фактических сроков оказания медицинской помощи, объема предъявленных к оплате медицинских услуг записям в первичной медицинской документации и учетно-отчетной документации медицинской организации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20765" y="4484104"/>
            <a:ext cx="1482256" cy="44915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СМП – 2%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48551" y="327873"/>
            <a:ext cx="8370931" cy="35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1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Медико-</a:t>
            </a:r>
            <a:r>
              <a:rPr lang="ru-RU" sz="2100" b="1" cap="all" dirty="0" err="1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ЭКОНОМИческая</a:t>
            </a:r>
            <a:r>
              <a:rPr lang="ru-RU" sz="21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экспертиза </a:t>
            </a:r>
          </a:p>
        </p:txBody>
      </p:sp>
      <p:sp>
        <p:nvSpPr>
          <p:cNvPr id="13" name="Номер слайда 1">
            <a:extLst>
              <a:ext uri="{FF2B5EF4-FFF2-40B4-BE49-F238E27FC236}">
                <a16:creationId xmlns:a16="http://schemas.microsoft.com/office/drawing/2014/main" id="{C5CCB69E-B3E1-40C0-BA0E-47EA9F1DB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523095" y="5726907"/>
            <a:ext cx="1620905" cy="273844"/>
          </a:xfrm>
        </p:spPr>
        <p:txBody>
          <a:bodyPr/>
          <a:lstStyle/>
          <a:p>
            <a:fld id="{B19B0651-EE4F-4900-A07F-96A6BFA9D0F0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Скругленный прямоугольник 17">
            <a:extLst>
              <a:ext uri="{FF2B5EF4-FFF2-40B4-BE49-F238E27FC236}">
                <a16:creationId xmlns:a16="http://schemas.microsoft.com/office/drawing/2014/main" id="{4A82FE3C-E16E-45DF-BD47-A372FAE4FF20}"/>
              </a:ext>
            </a:extLst>
          </p:cNvPr>
          <p:cNvSpPr/>
          <p:nvPr/>
        </p:nvSpPr>
        <p:spPr>
          <a:xfrm>
            <a:off x="2451792" y="2219754"/>
            <a:ext cx="4024393" cy="3484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Формы проведения</a:t>
            </a:r>
          </a:p>
        </p:txBody>
      </p:sp>
      <p:sp>
        <p:nvSpPr>
          <p:cNvPr id="12" name="Скругленный прямоугольник 17">
            <a:extLst>
              <a:ext uri="{FF2B5EF4-FFF2-40B4-BE49-F238E27FC236}">
                <a16:creationId xmlns:a16="http://schemas.microsoft.com/office/drawing/2014/main" id="{0DB7A8E0-3769-48DA-A536-66FF208AF92A}"/>
              </a:ext>
            </a:extLst>
          </p:cNvPr>
          <p:cNvSpPr/>
          <p:nvPr/>
        </p:nvSpPr>
        <p:spPr>
          <a:xfrm>
            <a:off x="232426" y="2730328"/>
            <a:ext cx="3599698" cy="3484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Плановая</a:t>
            </a:r>
          </a:p>
        </p:txBody>
      </p:sp>
      <p:sp>
        <p:nvSpPr>
          <p:cNvPr id="15" name="Скругленный прямоугольник 17">
            <a:extLst>
              <a:ext uri="{FF2B5EF4-FFF2-40B4-BE49-F238E27FC236}">
                <a16:creationId xmlns:a16="http://schemas.microsoft.com/office/drawing/2014/main" id="{53AED3C2-A10B-42F6-8023-14BC72F4B29A}"/>
              </a:ext>
            </a:extLst>
          </p:cNvPr>
          <p:cNvSpPr/>
          <p:nvPr/>
        </p:nvSpPr>
        <p:spPr>
          <a:xfrm>
            <a:off x="5067133" y="2748517"/>
            <a:ext cx="3599698" cy="3484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Внеплановая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BE86DFD-E9D5-4DA4-AA32-F43BA366C20C}"/>
              </a:ext>
            </a:extLst>
          </p:cNvPr>
          <p:cNvSpPr/>
          <p:nvPr/>
        </p:nvSpPr>
        <p:spPr>
          <a:xfrm>
            <a:off x="278522" y="3301657"/>
            <a:ext cx="864096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Объем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ежемесячных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медико-экономических экспертиз от числа принятых к оплате случаев оказания медицинской помощи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каждой медицинской организации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составляет не менее: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949C320-318F-4C71-84B1-F83406D5DEAF}"/>
              </a:ext>
            </a:extLst>
          </p:cNvPr>
          <p:cNvSpPr/>
          <p:nvPr/>
        </p:nvSpPr>
        <p:spPr>
          <a:xfrm>
            <a:off x="2376231" y="4494681"/>
            <a:ext cx="1482256" cy="43858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АПП – 0,5%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8EDA141-662B-44E8-9C48-AF2EEA808B57}"/>
              </a:ext>
            </a:extLst>
          </p:cNvPr>
          <p:cNvSpPr/>
          <p:nvPr/>
        </p:nvSpPr>
        <p:spPr>
          <a:xfrm>
            <a:off x="4463989" y="4474866"/>
            <a:ext cx="1350149" cy="43858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КС – 6%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A656D8B-0D19-41A2-BB53-E751796316B6}"/>
              </a:ext>
            </a:extLst>
          </p:cNvPr>
          <p:cNvSpPr/>
          <p:nvPr/>
        </p:nvSpPr>
        <p:spPr>
          <a:xfrm>
            <a:off x="6516217" y="4479348"/>
            <a:ext cx="1328687" cy="4539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ДС – 6%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E5E20B76-840F-4F01-9D9E-EC9EE4196660}"/>
              </a:ext>
            </a:extLst>
          </p:cNvPr>
          <p:cNvSpPr/>
          <p:nvPr/>
        </p:nvSpPr>
        <p:spPr>
          <a:xfrm>
            <a:off x="116506" y="5156164"/>
            <a:ext cx="8910989" cy="7074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﻿Проводятся </a:t>
            </a:r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течение одного месяца с рабочего дня, </a:t>
            </a:r>
            <a:r>
              <a:rPr lang="ru-RU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следующего за днем оформления заключения о результатах МЭК</a:t>
            </a:r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87FE0B8E-2AE8-4866-806A-730F26EB15AB}"/>
              </a:ext>
            </a:extLst>
          </p:cNvPr>
          <p:cNvCxnSpPr/>
          <p:nvPr/>
        </p:nvCxnSpPr>
        <p:spPr>
          <a:xfrm>
            <a:off x="1683720" y="188640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43D09F5E-ACA3-4C23-BA70-7ABEA796301F}"/>
              </a:ext>
            </a:extLst>
          </p:cNvPr>
          <p:cNvCxnSpPr>
            <a:cxnSpLocks/>
          </p:cNvCxnSpPr>
          <p:nvPr/>
        </p:nvCxnSpPr>
        <p:spPr>
          <a:xfrm flipV="1">
            <a:off x="1288784" y="807042"/>
            <a:ext cx="7556698" cy="7614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2221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39708" y="273107"/>
            <a:ext cx="842493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2500"/>
              </a:lnSpc>
              <a:defRPr sz="2000" b="1" cap="sm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100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Специалист - эксперт, осуществляющий</a:t>
            </a:r>
          </a:p>
          <a:p>
            <a:pPr>
              <a:lnSpc>
                <a:spcPct val="100000"/>
              </a:lnSpc>
            </a:pPr>
            <a:r>
              <a:rPr lang="ru-RU" sz="2100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медико-экономическую экспертизу</a:t>
            </a:r>
          </a:p>
        </p:txBody>
      </p:sp>
      <p:sp>
        <p:nvSpPr>
          <p:cNvPr id="34" name="Плюс 33"/>
          <p:cNvSpPr/>
          <p:nvPr/>
        </p:nvSpPr>
        <p:spPr>
          <a:xfrm rot="5400000">
            <a:off x="3716429" y="2092303"/>
            <a:ext cx="577017" cy="594066"/>
          </a:xfrm>
          <a:prstGeom prst="mathPlus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58381" y="1953220"/>
            <a:ext cx="2717000" cy="50117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высшее образование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576461" y="2786665"/>
            <a:ext cx="4205138" cy="70878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стаж работы по врачебной специальности не менее 5 лет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576461" y="2042491"/>
            <a:ext cx="4205138" cy="65692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свидетельство об аккредитации специалиста или сертификат специалиста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95695" y="3582707"/>
            <a:ext cx="4190741" cy="8624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подготовка по вопросам экспертной деятельности в сфере обязательного медицинского страхования</a:t>
            </a:r>
          </a:p>
        </p:txBody>
      </p:sp>
      <p:sp>
        <p:nvSpPr>
          <p:cNvPr id="2" name="AutoShape 2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1259681" y="7489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339752" y="1188246"/>
            <a:ext cx="3229265" cy="30363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29A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ВРАЧ</a:t>
            </a:r>
            <a:endParaRPr lang="ru-RU" sz="2100" b="1" dirty="0">
              <a:solidFill>
                <a:srgbClr val="00729A"/>
              </a:solidFill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endParaRPr>
          </a:p>
        </p:txBody>
      </p:sp>
      <p:sp>
        <p:nvSpPr>
          <p:cNvPr id="3" name="AutoShape 2" descr="https://ria56.ru/wp-content/uploads/2019/05/photo_2019-05-20_12-37-57.jpg"/>
          <p:cNvSpPr>
            <a:spLocks noChangeAspect="1" noChangeArrowheads="1"/>
          </p:cNvSpPr>
          <p:nvPr/>
        </p:nvSpPr>
        <p:spPr bwMode="auto">
          <a:xfrm>
            <a:off x="1373981" y="863204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" name="AutoShape 4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1488281" y="977504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2765393"/>
            <a:ext cx="2719870" cy="17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C8942F2-BB2E-44E4-952F-7206CFD3C528}"/>
              </a:ext>
            </a:extLst>
          </p:cNvPr>
          <p:cNvSpPr/>
          <p:nvPr/>
        </p:nvSpPr>
        <p:spPr>
          <a:xfrm>
            <a:off x="337122" y="5260032"/>
            <a:ext cx="8424936" cy="11310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350" b="1" dirty="0">
                <a:latin typeface="Arial" panose="020B0604020202020204" pitchFamily="34" charset="0"/>
                <a:cs typeface="Arial" panose="020B0604020202020204" pitchFamily="34" charset="0"/>
              </a:rPr>
              <a:t>Специалист-эксперт </a:t>
            </a:r>
            <a:r>
              <a:rPr lang="ru-RU" sz="135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привлекается к медико-экономической экспертизе </a:t>
            </a:r>
            <a:r>
              <a:rPr lang="ru-RU" sz="1350" b="1" dirty="0">
                <a:latin typeface="Arial" panose="020B0604020202020204" pitchFamily="34" charset="0"/>
                <a:cs typeface="Arial" panose="020B0604020202020204" pitchFamily="34" charset="0"/>
              </a:rPr>
              <a:t>в медицинской организации, с которой он состоит в трудовых или иных договорных отношениях, и обязан отказаться от проведения медико-экономической экспертизы в случаях, когда пациент является (являлся) его родственником или пациентом, в лечении которого специалист-эксперт принимал участие.</a:t>
            </a:r>
          </a:p>
        </p:txBody>
      </p: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E0F7823D-069E-4E05-BB21-38A2362110E5}"/>
              </a:ext>
            </a:extLst>
          </p:cNvPr>
          <p:cNvCxnSpPr/>
          <p:nvPr/>
        </p:nvCxnSpPr>
        <p:spPr>
          <a:xfrm>
            <a:off x="1683720" y="188640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8CB2AA6D-5FFF-4959-8940-6D052F4D9928}"/>
              </a:ext>
            </a:extLst>
          </p:cNvPr>
          <p:cNvCxnSpPr>
            <a:cxnSpLocks/>
          </p:cNvCxnSpPr>
          <p:nvPr/>
        </p:nvCxnSpPr>
        <p:spPr>
          <a:xfrm flipV="1">
            <a:off x="1266067" y="1054865"/>
            <a:ext cx="7556698" cy="7614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986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Прямая соединительная линия 32"/>
          <p:cNvCxnSpPr/>
          <p:nvPr/>
        </p:nvCxnSpPr>
        <p:spPr>
          <a:xfrm>
            <a:off x="1260000" y="164637"/>
            <a:ext cx="763200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293827" y="836712"/>
            <a:ext cx="7632000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Стрелка вниз 1"/>
          <p:cNvSpPr/>
          <p:nvPr/>
        </p:nvSpPr>
        <p:spPr>
          <a:xfrm>
            <a:off x="4008425" y="2878135"/>
            <a:ext cx="1224080" cy="486860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8399" y="1196752"/>
            <a:ext cx="8680552" cy="1662333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ЭКМП- выявление нарушений при оказании медицинской помощи, в том числе оценка своевременности ее оказания, правильности выбора методов профилактики, диагностики, лечения и медицинской реабилитации, степени достижения запланированного результата 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179814" y="3500936"/>
            <a:ext cx="8725159" cy="3096416"/>
            <a:chOff x="248242" y="3860761"/>
            <a:chExt cx="8709604" cy="2122631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48242" y="3860761"/>
              <a:ext cx="8709604" cy="515106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Плановая – случайная выборка (СМП – 0,5%, АПП- 0,2%, КС-3%, ДС -1,5%)</a:t>
              </a: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4433351" y="4384940"/>
              <a:ext cx="4444700" cy="421235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Внеплановая</a:t>
              </a: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90318" y="4905415"/>
              <a:ext cx="3845107" cy="428814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Мультидисциплинарная</a:t>
              </a:r>
              <a:endPara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2465519" y="5525175"/>
              <a:ext cx="3885298" cy="458217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Очная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198340" y="379987"/>
            <a:ext cx="8054180" cy="344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000" b="1" cap="all" dirty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Экспертиза качества Медицинской помощи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313003" y="4931904"/>
            <a:ext cx="2608141" cy="43204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Тематическая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532502" y="5218329"/>
            <a:ext cx="2481095" cy="43204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Целевая</a:t>
            </a:r>
          </a:p>
        </p:txBody>
      </p:sp>
    </p:spTree>
    <p:extLst>
      <p:ext uri="{BB962C8B-B14F-4D97-AF65-F5344CB8AC3E}">
        <p14:creationId xmlns:p14="http://schemas.microsoft.com/office/powerpoint/2010/main" val="2754504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241426" y="141288"/>
            <a:ext cx="79025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238401" y="859956"/>
            <a:ext cx="7902575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71800" y="260648"/>
            <a:ext cx="6287142" cy="4140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2500"/>
              </a:lnSpc>
              <a:defRPr sz="2000" b="1" cap="sm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z="2400" dirty="0"/>
              <a:t>Врач эксперт,  осуществляющий ЭКМП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4" name="Плюс 33"/>
          <p:cNvSpPr/>
          <p:nvPr/>
        </p:nvSpPr>
        <p:spPr>
          <a:xfrm rot="5400000">
            <a:off x="2988836" y="1074739"/>
            <a:ext cx="559733" cy="561757"/>
          </a:xfrm>
          <a:prstGeom prst="mathPlus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0" y="1061201"/>
            <a:ext cx="2880320" cy="6682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высшее образование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566323" y="2636091"/>
            <a:ext cx="3949775" cy="9450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стаж работы по соответствующей  врачебной специальности не менее 10 лет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483768" y="1639860"/>
            <a:ext cx="4320479" cy="87589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свидетельство об аккредитации специалиста или сертификат специалиста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716015" y="3697475"/>
            <a:ext cx="4320479" cy="87589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подготовка по вопросам экспертной деятельности в сфере ОМС</a:t>
            </a:r>
          </a:p>
        </p:txBody>
      </p:sp>
      <p:sp>
        <p:nvSpPr>
          <p:cNvPr id="2" name="AutoShape 2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2" descr="https://ria56.ru/wp-content/uploads/2019/05/photo_2019-05-20_12-37-5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1584" y="4698017"/>
            <a:ext cx="8861973" cy="448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/>
              <a:t>Включенный в территориальный реестр экспертов качества медицинской помощи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78" y="2625411"/>
            <a:ext cx="2892440" cy="1927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124892" y="5355439"/>
            <a:ext cx="8861973" cy="10582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rgbClr val="0070C0"/>
                </a:solidFill>
              </a:rPr>
              <a:t>По состоянию на 01.12.2024 в территориальный реестр Московской </a:t>
            </a:r>
            <a:r>
              <a:rPr lang="ru-RU" sz="2000" b="1" i="1">
                <a:solidFill>
                  <a:srgbClr val="0070C0"/>
                </a:solidFill>
              </a:rPr>
              <a:t>области включено </a:t>
            </a:r>
            <a:r>
              <a:rPr lang="ru-RU" sz="2000" b="1" i="1" dirty="0">
                <a:solidFill>
                  <a:srgbClr val="0070C0"/>
                </a:solidFill>
              </a:rPr>
              <a:t>194 врача по </a:t>
            </a:r>
            <a:r>
              <a:rPr lang="ru-RU" sz="2000" b="1" i="1">
                <a:solidFill>
                  <a:srgbClr val="0070C0"/>
                </a:solidFill>
              </a:rPr>
              <a:t>41 специальности, </a:t>
            </a:r>
          </a:p>
          <a:p>
            <a:pPr algn="ctr"/>
            <a:r>
              <a:rPr lang="ru-RU" sz="2000" b="1" i="1">
                <a:solidFill>
                  <a:srgbClr val="0070C0"/>
                </a:solidFill>
              </a:rPr>
              <a:t>в </a:t>
            </a:r>
            <a:r>
              <a:rPr lang="ru-RU" sz="2000" b="1" i="1" dirty="0">
                <a:solidFill>
                  <a:srgbClr val="0070C0"/>
                </a:solidFill>
              </a:rPr>
              <a:t>том </a:t>
            </a:r>
            <a:r>
              <a:rPr lang="ru-RU" sz="2000" b="1" i="1">
                <a:solidFill>
                  <a:srgbClr val="0070C0"/>
                </a:solidFill>
              </a:rPr>
              <a:t>числе 15 </a:t>
            </a:r>
            <a:r>
              <a:rPr lang="ru-RU" sz="2000" b="1" i="1" dirty="0">
                <a:solidFill>
                  <a:srgbClr val="0070C0"/>
                </a:solidFill>
              </a:rPr>
              <a:t>ДМН</a:t>
            </a:r>
            <a:r>
              <a:rPr lang="ru-RU" sz="2000" b="1" i="1">
                <a:solidFill>
                  <a:srgbClr val="0070C0"/>
                </a:solidFill>
              </a:rPr>
              <a:t>, 58 </a:t>
            </a:r>
            <a:r>
              <a:rPr lang="ru-RU" sz="2000" b="1" i="1" dirty="0">
                <a:solidFill>
                  <a:srgbClr val="0070C0"/>
                </a:solidFill>
              </a:rPr>
              <a:t>КМН</a:t>
            </a:r>
          </a:p>
        </p:txBody>
      </p:sp>
    </p:spTree>
    <p:extLst>
      <p:ext uri="{BB962C8B-B14F-4D97-AF65-F5344CB8AC3E}">
        <p14:creationId xmlns:p14="http://schemas.microsoft.com/office/powerpoint/2010/main" val="3722873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251520" y="476672"/>
            <a:ext cx="8640960" cy="3323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195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экспертизы качества медицинской помощи</a:t>
            </a:r>
          </a:p>
        </p:txBody>
      </p:sp>
      <p:grpSp>
        <p:nvGrpSpPr>
          <p:cNvPr id="15" name="Группа 14"/>
          <p:cNvGrpSpPr/>
          <p:nvPr/>
        </p:nvGrpSpPr>
        <p:grpSpPr>
          <a:xfrm>
            <a:off x="1198738" y="2042263"/>
            <a:ext cx="6696744" cy="3979045"/>
            <a:chOff x="395069" y="3480326"/>
            <a:chExt cx="2370608" cy="2863674"/>
          </a:xfrm>
        </p:grpSpPr>
        <p:sp>
          <p:nvSpPr>
            <p:cNvPr id="20" name="TextBox 19"/>
            <p:cNvSpPr txBox="1"/>
            <p:nvPr/>
          </p:nvSpPr>
          <p:spPr>
            <a:xfrm>
              <a:off x="519562" y="3480326"/>
              <a:ext cx="2176117" cy="2857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Общая часть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I. ОБЩАЯ ЧАСТЬ.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Экспертом качества медицинской помощи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___________________________________________________________________________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(Ф.И.О. эксперта) или идентификационный номер)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 поручению ______________________________________________________________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  (наименование направившей организации)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Поручение N _______________________________________________________________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связи с _________________________________________________________________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(повод для проверки - жалоба, претензия и т.д.)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произведена  экспертиза  качества  медицинской  помощи  с  целью  выявления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нарушений прав застрахованного лица ______________________________________,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 полиса обязательного медицинского страхования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_________________________________________________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Место оказания медицинской помощи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___________________________________________________________________________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(наименование медицинской организации, отделения)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Ф.И.О. лечащего врача _____________________________________________________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Медицинская документация N __________________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учетно-отчетная документация N _________________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Период оказания медицинской помощи: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 "__" _________ 201_ г. по "__" __________ 201_ г.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Диагноз, установленный медицинской организацией ___________________________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395069" y="3480326"/>
              <a:ext cx="2370608" cy="2863674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</p:grp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B8ED674-4774-4FA6-88D5-324E9DEA182A}"/>
              </a:ext>
            </a:extLst>
          </p:cNvPr>
          <p:cNvSpPr/>
          <p:nvPr/>
        </p:nvSpPr>
        <p:spPr>
          <a:xfrm>
            <a:off x="395536" y="937632"/>
            <a:ext cx="8208912" cy="5078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350" dirty="0">
                <a:latin typeface="Arial" panose="020B0604020202020204" pitchFamily="34" charset="0"/>
              </a:rPr>
              <a:t>По итогам экспертизы качества медицинской помощи экспертом составляется </a:t>
            </a:r>
            <a:r>
              <a:rPr lang="ru-RU" sz="1350" b="1" dirty="0">
                <a:latin typeface="Arial" panose="020B0604020202020204" pitchFamily="34" charset="0"/>
              </a:rPr>
              <a:t>экспертное заключение (протокол) о результатах экспертизы качества медицинской помощи</a:t>
            </a:r>
            <a:endParaRPr lang="ru-RU" sz="1350" dirty="0">
              <a:latin typeface="Arial" panose="020B0604020202020204" pitchFamily="34" charset="0"/>
            </a:endParaRPr>
          </a:p>
        </p:txBody>
      </p:sp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101C3E40-31BF-4DC0-B7D9-C38F2A342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543800" y="5726907"/>
            <a:ext cx="1600200" cy="273844"/>
          </a:xfrm>
        </p:spPr>
        <p:txBody>
          <a:bodyPr/>
          <a:lstStyle/>
          <a:p>
            <a:fld id="{B19B0651-EE4F-4900-A07F-96A6BFA9D0F0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088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14031</TotalTime>
  <Words>1795</Words>
  <Application>Microsoft Office PowerPoint</Application>
  <PresentationFormat>Экран (4:3)</PresentationFormat>
  <Paragraphs>182</Paragraphs>
  <Slides>14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Arial Black</vt:lpstr>
      <vt:lpstr>Batang</vt:lpstr>
      <vt:lpstr>Calibri</vt:lpstr>
      <vt:lpstr>Lucida Sans Unicode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Территориальный фонд обязательного медицинского страхования Московской области</dc:title>
  <dc:creator>Приходько Елена Николаевна</dc:creator>
  <cp:lastModifiedBy>Трушина Светлана Викторовна</cp:lastModifiedBy>
  <cp:revision>548</cp:revision>
  <cp:lastPrinted>2024-04-08T12:26:36Z</cp:lastPrinted>
  <dcterms:created xsi:type="dcterms:W3CDTF">2018-07-17T15:33:07Z</dcterms:created>
  <dcterms:modified xsi:type="dcterms:W3CDTF">2025-12-24T07:22:28Z</dcterms:modified>
</cp:coreProperties>
</file>